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erékszögű háromszög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grpSp>
        <p:nvGrpSpPr>
          <p:cNvPr id="2" name="Csoportba foglalás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Szabadkézi sokszög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Szabadkézi sokszög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Szabadkézi sokszög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Egyenes összekötő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F776B1C-EEE6-49C1-B89C-696BDA8E72D7}" type="datetimeFigureOut">
              <a:rPr lang="hu-HU" smtClean="0"/>
              <a:pPr/>
              <a:t>2023.10.17.</a:t>
            </a:fld>
            <a:endParaRPr lang="hu-HU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EF998B0-3259-46D1-B075-361107A0411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776B1C-EEE6-49C1-B89C-696BDA8E72D7}" type="datetimeFigureOut">
              <a:rPr lang="hu-HU" smtClean="0"/>
              <a:pPr/>
              <a:t>2023.10.17.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F998B0-3259-46D1-B075-361107A04110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776B1C-EEE6-49C1-B89C-696BDA8E72D7}" type="datetimeFigureOut">
              <a:rPr lang="hu-HU" smtClean="0"/>
              <a:pPr/>
              <a:t>2023.10.17.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F998B0-3259-46D1-B075-361107A04110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Sávnyíl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Sávnyíl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776B1C-EEE6-49C1-B89C-696BDA8E72D7}" type="datetimeFigureOut">
              <a:rPr lang="hu-HU" smtClean="0"/>
              <a:pPr/>
              <a:t>2023.10.17.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F998B0-3259-46D1-B075-361107A04110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776B1C-EEE6-49C1-B89C-696BDA8E72D7}" type="datetimeFigureOut">
              <a:rPr lang="hu-HU" smtClean="0"/>
              <a:pPr/>
              <a:t>2023.10.17.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F998B0-3259-46D1-B075-361107A0411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776B1C-EEE6-49C1-B89C-696BDA8E72D7}" type="datetimeFigureOut">
              <a:rPr lang="hu-HU" smtClean="0"/>
              <a:pPr/>
              <a:t>2023.10.17.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F998B0-3259-46D1-B075-361107A04110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776B1C-EEE6-49C1-B89C-696BDA8E72D7}" type="datetimeFigureOut">
              <a:rPr lang="hu-HU" smtClean="0"/>
              <a:pPr/>
              <a:t>2023.10.17.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F998B0-3259-46D1-B075-361107A0411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F776B1C-EEE6-49C1-B89C-696BDA8E72D7}" type="datetimeFigureOut">
              <a:rPr lang="hu-HU" smtClean="0"/>
              <a:pPr/>
              <a:t>2023.10.17.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F998B0-3259-46D1-B075-361107A0411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F776B1C-EEE6-49C1-B89C-696BDA8E72D7}" type="datetimeFigureOut">
              <a:rPr lang="hu-HU" smtClean="0"/>
              <a:pPr/>
              <a:t>2023.10.17.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EF998B0-3259-46D1-B075-361107A04110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Szabadkézi sokszög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Derékszögű háromszög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Egyenes összekötő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ávnyíl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Sávnyíl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776B1C-EEE6-49C1-B89C-696BDA8E72D7}" type="datetimeFigureOut">
              <a:rPr lang="hu-HU" smtClean="0"/>
              <a:pPr/>
              <a:t>2023.10.17.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F998B0-3259-46D1-B075-361107A0411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F776B1C-EEE6-49C1-B89C-696BDA8E72D7}" type="datetimeFigureOut">
              <a:rPr lang="hu-HU" smtClean="0"/>
              <a:pPr/>
              <a:t>2023.10.17.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F998B0-3259-46D1-B075-361107A0411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zabadkézi sokszög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Szabadkézi sokszög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Derékszögű háromszög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Egyenes összekötő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Szöveg hely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F776B1C-EEE6-49C1-B89C-696BDA8E72D7}" type="datetimeFigureOut">
              <a:rPr lang="hu-HU" smtClean="0"/>
              <a:pPr/>
              <a:t>2023.10.17.</a:t>
            </a:fld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EF998B0-3259-46D1-B075-361107A04110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altosav.hu/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efogadjukoket.blogspot.com/" TargetMode="External"/><Relationship Id="rId5" Type="http://schemas.openxmlformats.org/officeDocument/2006/relationships/hyperlink" Target="mailto:alapitvany@valtosav.hu" TargetMode="External"/><Relationship Id="rId4" Type="http://schemas.openxmlformats.org/officeDocument/2006/relationships/hyperlink" Target="mailto:ALAPITVANY@VALTOSAV.H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40"/>
            <a:ext cx="1711960" cy="847725"/>
          </a:xfrm>
          <a:prstGeom prst="rect">
            <a:avLst/>
          </a:prstGeom>
          <a:noFill/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55576" y="1628800"/>
            <a:ext cx="7772400" cy="2016224"/>
          </a:xfrm>
        </p:spPr>
        <p:txBody>
          <a:bodyPr>
            <a:normAutofit fontScale="90000"/>
          </a:bodyPr>
          <a:lstStyle/>
          <a:p>
            <a:r>
              <a:rPr lang="hu-HU" dirty="0" err="1" smtClean="0"/>
              <a:t>Váltó-Láz</a:t>
            </a:r>
            <a:r>
              <a:rPr lang="hu-HU" dirty="0" smtClean="0"/>
              <a:t>: szabadulásra felkészítő, érzékenyítő társasjáték</a:t>
            </a:r>
            <a:br>
              <a:rPr lang="hu-HU" dirty="0" smtClean="0"/>
            </a:br>
            <a:r>
              <a:rPr lang="hu-HU" sz="1600" b="0" dirty="0" smtClean="0"/>
              <a:t>M 17 00317 védjegy, Szellemi Tulajdon Nemzeti Hivatala</a:t>
            </a:r>
            <a:endParaRPr lang="hu-HU" sz="16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683568" y="4005064"/>
            <a:ext cx="7772400" cy="1199704"/>
          </a:xfrm>
        </p:spPr>
        <p:txBody>
          <a:bodyPr>
            <a:normAutofit fontScale="92500" lnSpcReduction="20000"/>
          </a:bodyPr>
          <a:lstStyle/>
          <a:p>
            <a:r>
              <a:rPr lang="hu-HU" dirty="0" smtClean="0"/>
              <a:t>Pósa Kornél</a:t>
            </a:r>
          </a:p>
          <a:p>
            <a:r>
              <a:rPr lang="hu-HU" dirty="0" smtClean="0"/>
              <a:t>Váltó-sáv Alapítvány</a:t>
            </a:r>
          </a:p>
          <a:p>
            <a:r>
              <a:rPr lang="hu-HU" dirty="0" smtClean="0"/>
              <a:t>2023.10.18.</a:t>
            </a:r>
            <a:endParaRPr lang="hu-HU" dirty="0"/>
          </a:p>
        </p:txBody>
      </p:sp>
      <p:pic>
        <p:nvPicPr>
          <p:cNvPr id="5" name="Kép 4" descr="NBT_LOG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00192" y="260648"/>
            <a:ext cx="2686050" cy="723900"/>
          </a:xfrm>
          <a:prstGeom prst="rect">
            <a:avLst/>
          </a:prstGeom>
        </p:spPr>
      </p:pic>
      <p:sp>
        <p:nvSpPr>
          <p:cNvPr id="97281" name="Rectangle 1"/>
          <p:cNvSpPr>
            <a:spLocks noChangeArrowheads="1"/>
          </p:cNvSpPr>
          <p:nvPr/>
        </p:nvSpPr>
        <p:spPr bwMode="auto">
          <a:xfrm>
            <a:off x="1979712" y="404664"/>
            <a:ext cx="424847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Reintegrációs színterek és lehetőségek</a:t>
            </a:r>
            <a:endParaRPr kumimoji="0" lang="hu-H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BM-22-E-0026</a:t>
            </a: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valtosav_dobozteto_page-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611560" y="2060848"/>
            <a:ext cx="8003232" cy="423447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hu-HU" dirty="0" smtClean="0"/>
              <a:t>“játékszerűvé tétel”, vagy játékosítás</a:t>
            </a:r>
          </a:p>
          <a:p>
            <a:pPr algn="just">
              <a:buNone/>
            </a:pPr>
            <a:endParaRPr lang="hu-HU" dirty="0" smtClean="0"/>
          </a:p>
          <a:p>
            <a:pPr algn="just"/>
            <a:r>
              <a:rPr lang="en-US" dirty="0" smtClean="0"/>
              <a:t>A </a:t>
            </a:r>
            <a:r>
              <a:rPr lang="hu-HU" dirty="0" smtClean="0"/>
              <a:t>fogalom</a:t>
            </a:r>
            <a:r>
              <a:rPr lang="en-US" dirty="0" smtClean="0"/>
              <a:t> </a:t>
            </a:r>
            <a:r>
              <a:rPr lang="hu-HU" dirty="0" smtClean="0"/>
              <a:t>alatt értjük azt a folyamatot, amelynek során a játékokban meglévő pszichológiailag motiváló elemeket és mechanizmusokat egy nem játékszerű közegbe építjük be, azzal a céllal, hogy az adott folyamatokat érdekesebbé és hatékonyabbá tegye. </a:t>
            </a:r>
          </a:p>
          <a:p>
            <a:pPr algn="just">
              <a:buNone/>
            </a:pPr>
            <a:endParaRPr lang="hu-HU" dirty="0" smtClean="0"/>
          </a:p>
          <a:p>
            <a:pPr lvl="0" algn="just"/>
            <a:r>
              <a:rPr lang="hu-HU" dirty="0" smtClean="0"/>
              <a:t>A </a:t>
            </a:r>
            <a:r>
              <a:rPr lang="hu-HU" dirty="0" err="1" smtClean="0"/>
              <a:t>gamification</a:t>
            </a:r>
            <a:r>
              <a:rPr lang="hu-HU" dirty="0" smtClean="0"/>
              <a:t> nem feltétlenül jelent egy konkrét (társas)játékot!</a:t>
            </a:r>
          </a:p>
          <a:p>
            <a:pPr lvl="0"/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pPr marL="0" lvl="0" indent="0">
              <a:buClr>
                <a:schemeClr val="dk1"/>
              </a:buClr>
              <a:buSzPts val="1100"/>
              <a:buNone/>
            </a:pPr>
            <a:endParaRPr lang="hu-HU" dirty="0" smtClean="0"/>
          </a:p>
          <a:p>
            <a:pPr marL="0" lvl="0" indent="0">
              <a:buClr>
                <a:schemeClr val="dk1"/>
              </a:buClr>
              <a:buSzPts val="1100"/>
              <a:buNone/>
            </a:pPr>
            <a:endParaRPr lang="hu-HU" dirty="0" smtClean="0"/>
          </a:p>
        </p:txBody>
      </p:sp>
      <p:pic>
        <p:nvPicPr>
          <p:cNvPr id="4" name="Picture 2" descr="Implementing Gamification for Museum Engagement — AMT Lab @ CM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16632"/>
            <a:ext cx="4992212" cy="1656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500" dirty="0" smtClean="0"/>
              <a:t>Fókuszban a szabadság (szabadulásra felkészítés, csoportban, cca. 12 alkalom)</a:t>
            </a:r>
          </a:p>
          <a:p>
            <a:pPr>
              <a:buNone/>
            </a:pPr>
            <a:endParaRPr lang="hu-HU" sz="2500" dirty="0" smtClean="0"/>
          </a:p>
          <a:p>
            <a:r>
              <a:rPr lang="hu-HU" sz="2500" dirty="0" smtClean="0"/>
              <a:t>Praktikus ismeretek szabaduláskor</a:t>
            </a:r>
          </a:p>
          <a:p>
            <a:pPr>
              <a:buNone/>
            </a:pPr>
            <a:endParaRPr lang="hu-HU" sz="2500" dirty="0" smtClean="0"/>
          </a:p>
          <a:p>
            <a:r>
              <a:rPr lang="hu-HU" sz="2500" dirty="0" smtClean="0"/>
              <a:t>Területek: lakhatás, munkavállalás, képzés/tanulás, iratok, pénzkezelés, támogatások, segítő szervezetek, első lépések</a:t>
            </a:r>
          </a:p>
          <a:p>
            <a:pPr>
              <a:buNone/>
            </a:pPr>
            <a:endParaRPr lang="hu-HU" sz="2500" dirty="0" smtClean="0"/>
          </a:p>
          <a:p>
            <a:r>
              <a:rPr lang="hu-HU" sz="2500" dirty="0" smtClean="0"/>
              <a:t>TERVEZÉS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kezdetek…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2276872"/>
            <a:ext cx="1512168" cy="2105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hu-HU" dirty="0" smtClean="0"/>
              <a:t>Táblás játék+kártyajáték+szerepjáték</a:t>
            </a:r>
          </a:p>
          <a:p>
            <a:pPr algn="just">
              <a:lnSpc>
                <a:spcPct val="150000"/>
              </a:lnSpc>
            </a:pPr>
            <a:r>
              <a:rPr lang="hu-HU" dirty="0" smtClean="0"/>
              <a:t>Csoportban (8+fő) + játékvezető</a:t>
            </a:r>
          </a:p>
          <a:p>
            <a:pPr lvl="0" algn="just">
              <a:lnSpc>
                <a:spcPct val="150000"/>
              </a:lnSpc>
            </a:pPr>
            <a:r>
              <a:rPr lang="hu-HU" dirty="0" smtClean="0"/>
              <a:t>„mindenki nyertes” elv</a:t>
            </a:r>
          </a:p>
          <a:p>
            <a:pPr algn="just">
              <a:lnSpc>
                <a:spcPct val="150000"/>
              </a:lnSpc>
            </a:pPr>
            <a:r>
              <a:rPr lang="hu-HU" dirty="0" smtClean="0"/>
              <a:t>„mindenért fizetni kell” elv</a:t>
            </a:r>
          </a:p>
          <a:p>
            <a:pPr algn="just">
              <a:lnSpc>
                <a:spcPct val="150000"/>
              </a:lnSpc>
            </a:pPr>
            <a:r>
              <a:rPr lang="hu-HU" dirty="0" smtClean="0"/>
              <a:t>Nem kötődik iskolai végzettséghez, </a:t>
            </a:r>
            <a:r>
              <a:rPr lang="hu-HU" dirty="0" err="1" smtClean="0"/>
              <a:t>spec</a:t>
            </a:r>
            <a:r>
              <a:rPr lang="hu-HU" dirty="0" smtClean="0"/>
              <a:t>. kompetenciákhoz – mindenki tudja játszani</a:t>
            </a:r>
          </a:p>
          <a:p>
            <a:pPr algn="just">
              <a:lnSpc>
                <a:spcPct val="150000"/>
              </a:lnSpc>
            </a:pPr>
            <a:r>
              <a:rPr lang="hu-HU" dirty="0" smtClean="0"/>
              <a:t>Didaktikus, de játék!</a:t>
            </a:r>
          </a:p>
          <a:p>
            <a:pPr lvl="0" algn="just">
              <a:lnSpc>
                <a:spcPct val="150000"/>
              </a:lnSpc>
            </a:pPr>
            <a:r>
              <a:rPr lang="hu-HU" dirty="0" smtClean="0"/>
              <a:t>Érzékenyítés</a:t>
            </a:r>
          </a:p>
          <a:p>
            <a:pPr algn="just">
              <a:lnSpc>
                <a:spcPct val="150000"/>
              </a:lnSpc>
            </a:pPr>
            <a:endParaRPr lang="hu-HU" dirty="0" smtClean="0"/>
          </a:p>
          <a:p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Új módszer: TÁRSASJÁTÉK 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2010-től…</a:t>
            </a:r>
            <a:endParaRPr lang="hu-HU" dirty="0"/>
          </a:p>
        </p:txBody>
      </p:sp>
      <p:pic>
        <p:nvPicPr>
          <p:cNvPr id="101378" name="Picture 2" descr="F:\Váltó LÁz_2022\tabla_egyben_ok (1)1024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124744"/>
            <a:ext cx="4572000" cy="3241477"/>
          </a:xfrm>
          <a:prstGeom prst="rect">
            <a:avLst/>
          </a:prstGeom>
          <a:noFill/>
        </p:spPr>
      </p:pic>
      <p:pic>
        <p:nvPicPr>
          <p:cNvPr id="5" name="Tartalom helye 15" descr="Névtele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268760"/>
            <a:ext cx="4231953" cy="3024336"/>
          </a:xfrm>
          <a:prstGeom prst="rect">
            <a:avLst/>
          </a:prstGeom>
        </p:spPr>
      </p:pic>
      <p:pic>
        <p:nvPicPr>
          <p:cNvPr id="6" name="Kép 5" descr="Névtelen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2" y="4509120"/>
            <a:ext cx="2160240" cy="2079961"/>
          </a:xfrm>
          <a:prstGeom prst="rect">
            <a:avLst/>
          </a:prstGeom>
        </p:spPr>
      </p:pic>
      <p:pic>
        <p:nvPicPr>
          <p:cNvPr id="1026" name="Picture 2" descr="F:\vÁLTÓ_LÁZ_2023.10.18\savvalto_front_Oldal_2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4437112"/>
            <a:ext cx="2304256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323528" y="1772816"/>
            <a:ext cx="8229600" cy="4525963"/>
          </a:xfrm>
        </p:spPr>
        <p:txBody>
          <a:bodyPr/>
          <a:lstStyle/>
          <a:p>
            <a:pPr lvl="0">
              <a:lnSpc>
                <a:spcPct val="150000"/>
              </a:lnSpc>
            </a:pPr>
            <a:r>
              <a:rPr lang="hu-HU" sz="2500" dirty="0" smtClean="0"/>
              <a:t>Érdeklődés fenntartása</a:t>
            </a:r>
          </a:p>
          <a:p>
            <a:pPr lvl="0">
              <a:lnSpc>
                <a:spcPct val="150000"/>
              </a:lnSpc>
            </a:pPr>
            <a:r>
              <a:rPr lang="hu-HU" sz="2500" dirty="0" smtClean="0"/>
              <a:t>Azonnali visszajelzés</a:t>
            </a:r>
          </a:p>
          <a:p>
            <a:pPr lvl="0">
              <a:lnSpc>
                <a:spcPct val="150000"/>
              </a:lnSpc>
            </a:pPr>
            <a:r>
              <a:rPr lang="hu-HU" sz="2500" dirty="0" smtClean="0"/>
              <a:t>Kompetenciafejlesztés</a:t>
            </a:r>
          </a:p>
          <a:p>
            <a:pPr lvl="0">
              <a:lnSpc>
                <a:spcPct val="150000"/>
              </a:lnSpc>
            </a:pPr>
            <a:r>
              <a:rPr lang="hu-HU" sz="2500" dirty="0" smtClean="0"/>
              <a:t>Biztonságos környezet</a:t>
            </a:r>
          </a:p>
          <a:p>
            <a:pPr lvl="0">
              <a:lnSpc>
                <a:spcPct val="150000"/>
              </a:lnSpc>
            </a:pPr>
            <a:r>
              <a:rPr lang="hu-HU" sz="2500" dirty="0" smtClean="0"/>
              <a:t>Könnyebb megértés</a:t>
            </a:r>
          </a:p>
          <a:p>
            <a:pPr lvl="0">
              <a:lnSpc>
                <a:spcPct val="150000"/>
              </a:lnSpc>
            </a:pPr>
            <a:r>
              <a:rPr lang="hu-HU" sz="2500" dirty="0" smtClean="0"/>
              <a:t>Stressz csökkentés</a:t>
            </a:r>
            <a:endParaRPr lang="hu-HU" sz="2500" dirty="0" smtClean="0"/>
          </a:p>
          <a:p>
            <a:pPr>
              <a:buNone/>
            </a:pPr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dirty="0" smtClean="0"/>
              <a:t>Miért különösen fontos a fogvatartotti célcsoportnál?</a:t>
            </a:r>
            <a:endParaRPr lang="hu-HU" dirty="0"/>
          </a:p>
        </p:txBody>
      </p:sp>
      <p:sp>
        <p:nvSpPr>
          <p:cNvPr id="4" name="Jobb oldali kapcsos zárójel 3"/>
          <p:cNvSpPr/>
          <p:nvPr/>
        </p:nvSpPr>
        <p:spPr>
          <a:xfrm>
            <a:off x="4788024" y="1772816"/>
            <a:ext cx="504056" cy="165618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Jobb oldali kapcsos zárójel 4"/>
          <p:cNvSpPr/>
          <p:nvPr/>
        </p:nvSpPr>
        <p:spPr>
          <a:xfrm>
            <a:off x="4788024" y="3717032"/>
            <a:ext cx="504056" cy="15841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5580112" y="24208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KÖZÖSSÉG</a:t>
            </a:r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5580112" y="4293096"/>
            <a:ext cx="2114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CSOPORTVEZETŐ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rtalom helye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hu-HU" sz="3200" dirty="0" smtClean="0"/>
          </a:p>
          <a:p>
            <a:pPr>
              <a:buNone/>
            </a:pPr>
            <a:r>
              <a:rPr lang="hu-HU" sz="3200" dirty="0" smtClean="0"/>
              <a:t>A játék célja: </a:t>
            </a:r>
          </a:p>
          <a:p>
            <a:pPr lvl="0">
              <a:lnSpc>
                <a:spcPct val="160000"/>
              </a:lnSpc>
            </a:pPr>
            <a:r>
              <a:rPr lang="hu-HU" sz="3200" dirty="0" smtClean="0"/>
              <a:t> </a:t>
            </a:r>
            <a:r>
              <a:rPr lang="hu-HU" sz="2900" dirty="0" smtClean="0"/>
              <a:t>a lakhatás és az azzal kapcsolatos költségek fedezetének megteremtését; </a:t>
            </a:r>
          </a:p>
          <a:p>
            <a:pPr lvl="0">
              <a:lnSpc>
                <a:spcPct val="160000"/>
              </a:lnSpc>
            </a:pPr>
            <a:r>
              <a:rPr lang="hu-HU" sz="2900" dirty="0" smtClean="0"/>
              <a:t>a szükséges dokumentumok beszerzését ;</a:t>
            </a:r>
          </a:p>
          <a:p>
            <a:pPr>
              <a:lnSpc>
                <a:spcPct val="160000"/>
              </a:lnSpc>
            </a:pPr>
            <a:r>
              <a:rPr lang="hu-HU" sz="2900" dirty="0" smtClean="0"/>
              <a:t>a munkakeresés nehézségeit és lehetőségeit;</a:t>
            </a:r>
          </a:p>
          <a:p>
            <a:pPr>
              <a:lnSpc>
                <a:spcPct val="160000"/>
              </a:lnSpc>
            </a:pPr>
            <a:r>
              <a:rPr lang="hu-HU" sz="2900" dirty="0" smtClean="0"/>
              <a:t>az önellátás kihívásait; </a:t>
            </a:r>
          </a:p>
          <a:p>
            <a:pPr lvl="0">
              <a:lnSpc>
                <a:spcPct val="160000"/>
              </a:lnSpc>
            </a:pPr>
            <a:r>
              <a:rPr lang="hu-HU" sz="2900" dirty="0" smtClean="0"/>
              <a:t>a váratlanul felmerülő költségek problémáit;</a:t>
            </a:r>
          </a:p>
          <a:p>
            <a:pPr lvl="0">
              <a:lnSpc>
                <a:spcPct val="160000"/>
              </a:lnSpc>
            </a:pPr>
            <a:r>
              <a:rPr lang="hu-HU" sz="2900" dirty="0" smtClean="0"/>
              <a:t>A MINDEZEKET MEGKÖNNYÍTŐ LEHETŐSÉGEK BEMUTATÁSÁT.</a:t>
            </a:r>
            <a:endParaRPr lang="hu-HU" sz="2900" dirty="0" smtClean="0"/>
          </a:p>
          <a:p>
            <a:pPr lvl="0"/>
            <a:endParaRPr lang="hu-HU" sz="3200" dirty="0" smtClean="0"/>
          </a:p>
          <a:p>
            <a:endParaRPr lang="hu-HU" sz="3200" dirty="0"/>
          </a:p>
        </p:txBody>
      </p:sp>
      <p:sp>
        <p:nvSpPr>
          <p:cNvPr id="7" name="Szövegdoboz 6"/>
          <p:cNvSpPr txBox="1"/>
          <p:nvPr/>
        </p:nvSpPr>
        <p:spPr>
          <a:xfrm>
            <a:off x="1691680" y="404664"/>
            <a:ext cx="6480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hu-HU" sz="7200" dirty="0" smtClean="0"/>
              <a:t>Játékra fel!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vÁLTÓ_LÁZ_2023.10.18\jatek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8936811" cy="6408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F:\vÁLTÓ_LÁZ_2023.10.18\Névtele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006" y="0"/>
            <a:ext cx="915900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vÁLTÓ_LÁZ_2023.10.18\savvalto_front_Oldal_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621087" cy="3621087"/>
          </a:xfrm>
          <a:prstGeom prst="rect">
            <a:avLst/>
          </a:prstGeom>
          <a:noFill/>
        </p:spPr>
      </p:pic>
      <p:sp>
        <p:nvSpPr>
          <p:cNvPr id="7" name="Téglalap 6"/>
          <p:cNvSpPr/>
          <p:nvPr/>
        </p:nvSpPr>
        <p:spPr>
          <a:xfrm>
            <a:off x="3707904" y="548680"/>
            <a:ext cx="49685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b="1" dirty="0" smtClean="0"/>
              <a:t>RÉGI BARÁTOK </a:t>
            </a:r>
            <a:r>
              <a:rPr lang="hu-HU" dirty="0" smtClean="0"/>
              <a:t>– erre haladva a játékos szembesül azokkal a kihívásokkal, amelyeket korábbi „barátai” jelentenek. Jelesül, hogy a könnyen jött, sok pénzt ígérő, „tuti” munkák leggyakrabban a visszaesést, vagy annak első állomását jelentik. Erre a játékvezető felhívja a játékos figyelmét, majd arra is, hogy ebbe az irányba haladva mi a játékos teendője.</a:t>
            </a:r>
            <a:endParaRPr lang="hu-HU" dirty="0"/>
          </a:p>
        </p:txBody>
      </p:sp>
      <p:pic>
        <p:nvPicPr>
          <p:cNvPr id="1027" name="Picture 3" descr="F:\vÁLTÓ_LÁZ_2023.10.18\VáltóLÁzú\esemenykartya_front_Oldal_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717032"/>
            <a:ext cx="4308397" cy="3024000"/>
          </a:xfrm>
          <a:prstGeom prst="rect">
            <a:avLst/>
          </a:prstGeom>
          <a:noFill/>
        </p:spPr>
      </p:pic>
      <p:pic>
        <p:nvPicPr>
          <p:cNvPr id="1028" name="Picture 4" descr="F:\vÁLTÓ_LÁZ_2023.10.18\VáltóLÁzú\esemenykartya_front_Oldal_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717031"/>
            <a:ext cx="4308398" cy="302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BENI\Desktop\VáltóLÁzú\adokartya1_fro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700808"/>
            <a:ext cx="3802063" cy="2687637"/>
          </a:xfrm>
          <a:prstGeom prst="rect">
            <a:avLst/>
          </a:prstGeom>
          <a:noFill/>
        </p:spPr>
      </p:pic>
      <p:pic>
        <p:nvPicPr>
          <p:cNvPr id="3075" name="Picture 3" descr="C:\Users\BENI\Desktop\VáltóLÁzú\bankkarty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173537"/>
            <a:ext cx="3802063" cy="2684463"/>
          </a:xfrm>
          <a:prstGeom prst="rect">
            <a:avLst/>
          </a:prstGeom>
          <a:noFill/>
        </p:spPr>
      </p:pic>
      <p:pic>
        <p:nvPicPr>
          <p:cNvPr id="3076" name="Picture 4" descr="C:\Users\BENI\Desktop\VáltóLÁzú\igazolvany1_Oldal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802063" cy="2686050"/>
          </a:xfrm>
          <a:prstGeom prst="rect">
            <a:avLst/>
          </a:prstGeom>
          <a:noFill/>
        </p:spPr>
      </p:pic>
      <p:pic>
        <p:nvPicPr>
          <p:cNvPr id="3077" name="Picture 5" descr="C:\Users\BENI\Desktop\VáltóLÁzú\lakcimkartya1_Oldal_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988840"/>
            <a:ext cx="3803650" cy="2686050"/>
          </a:xfrm>
          <a:prstGeom prst="rect">
            <a:avLst/>
          </a:prstGeom>
          <a:noFill/>
        </p:spPr>
      </p:pic>
      <p:pic>
        <p:nvPicPr>
          <p:cNvPr id="3078" name="Picture 6" descr="C:\Users\BENI\Desktop\VáltóLÁzú\tbkartya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293096"/>
            <a:ext cx="3802063" cy="2687637"/>
          </a:xfrm>
          <a:prstGeom prst="rect">
            <a:avLst/>
          </a:prstGeom>
          <a:noFill/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707904" y="-552346"/>
            <a:ext cx="5190845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hu-HU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hu-HU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hu-HU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KÜLDETÉS TELJESÍTÉSE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lang="hu-HU" sz="1600" dirty="0" smtClean="0">
              <a:latin typeface="+mj-lt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hu-HU" sz="3200" dirty="0" smtClean="0">
                <a:latin typeface="+mj-lt"/>
                <a:cs typeface="Arial" pitchFamily="34" charset="0"/>
              </a:rPr>
              <a:t>A játékosok célja</a:t>
            </a:r>
            <a:endParaRPr kumimoji="0" lang="hu-HU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BENI\Desktop\VáltóLÁzú\telefonkartya_fro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404664"/>
            <a:ext cx="2541587" cy="3081337"/>
          </a:xfrm>
          <a:prstGeom prst="rect">
            <a:avLst/>
          </a:prstGeom>
          <a:noFill/>
        </p:spPr>
      </p:pic>
      <p:pic>
        <p:nvPicPr>
          <p:cNvPr id="4099" name="Picture 3" descr="C:\Users\BENI\Desktop\VáltóLÁzú\pluszpontkartya1_fro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501008"/>
            <a:ext cx="1641475" cy="1641475"/>
          </a:xfrm>
          <a:prstGeom prst="rect">
            <a:avLst/>
          </a:prstGeom>
          <a:noFill/>
        </p:spPr>
      </p:pic>
      <p:pic>
        <p:nvPicPr>
          <p:cNvPr id="4100" name="Picture 4" descr="C:\Users\BENI\Desktop\VáltóLÁzú\partfogoskartya_fron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060848"/>
            <a:ext cx="3621087" cy="2541587"/>
          </a:xfrm>
          <a:prstGeom prst="rect">
            <a:avLst/>
          </a:prstGeom>
          <a:noFill/>
        </p:spPr>
      </p:pic>
      <p:pic>
        <p:nvPicPr>
          <p:cNvPr id="4101" name="Picture 5" descr="C:\Users\BENI\Desktop\VáltóLÁzú\munkaugyiskartya_fron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3621087" cy="2543175"/>
          </a:xfrm>
          <a:prstGeom prst="rect">
            <a:avLst/>
          </a:prstGeom>
          <a:noFill/>
        </p:spPr>
      </p:pic>
      <p:pic>
        <p:nvPicPr>
          <p:cNvPr id="4102" name="Picture 6" descr="C:\Users\BENI\Desktop\VáltóLÁzú\internetkartya_fron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00" y="404664"/>
            <a:ext cx="2541587" cy="3081337"/>
          </a:xfrm>
          <a:prstGeom prst="rect">
            <a:avLst/>
          </a:prstGeom>
          <a:noFill/>
        </p:spPr>
      </p:pic>
      <p:pic>
        <p:nvPicPr>
          <p:cNvPr id="4103" name="Picture 7" descr="C:\Users\BENI\Desktop\VáltóLÁzú\berletszelveny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206875"/>
            <a:ext cx="3621087" cy="2651125"/>
          </a:xfrm>
          <a:prstGeom prst="rect">
            <a:avLst/>
          </a:prstGeom>
          <a:noFill/>
        </p:spPr>
      </p:pic>
      <p:sp>
        <p:nvSpPr>
          <p:cNvPr id="8" name="Téglalap 7"/>
          <p:cNvSpPr/>
          <p:nvPr/>
        </p:nvSpPr>
        <p:spPr>
          <a:xfrm>
            <a:off x="4067944" y="508518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/>
            <a:r>
              <a:rPr lang="hu-HU" dirty="0" smtClean="0"/>
              <a:t>INFORMÁCÓ – ezt felhasználva a játékos a munkakeresésnél 1 pontot hozzáadhat kockával elért, illetve a játékmező által biztosított pontjaihoz, vagy eggyel többet léphet a körében.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dirty="0" smtClean="0"/>
              <a:t>A legértékesebb: </a:t>
            </a:r>
            <a:r>
              <a:rPr lang="hu-HU" sz="4000" dirty="0" smtClean="0"/>
              <a:t>ÁLLÁS</a:t>
            </a:r>
          </a:p>
          <a:p>
            <a:pPr algn="just">
              <a:lnSpc>
                <a:spcPct val="150000"/>
              </a:lnSpc>
            </a:pPr>
            <a:r>
              <a:rPr lang="hu-HU" dirty="0" smtClean="0"/>
              <a:t>Nincs győztes vagy mindenki győztes</a:t>
            </a:r>
          </a:p>
          <a:p>
            <a:pPr algn="just">
              <a:lnSpc>
                <a:spcPct val="150000"/>
              </a:lnSpc>
            </a:pPr>
            <a:r>
              <a:rPr lang="hu-HU" dirty="0" smtClean="0"/>
              <a:t>A játékvezető értékel</a:t>
            </a:r>
          </a:p>
          <a:p>
            <a:pPr algn="just">
              <a:lnSpc>
                <a:spcPct val="150000"/>
              </a:lnSpc>
            </a:pPr>
            <a:r>
              <a:rPr lang="hu-HU" dirty="0" smtClean="0"/>
              <a:t>Játékvezető személye és szerepe – naprakész tudás, szimultán játék, tanácsok, „életvezetés”</a:t>
            </a:r>
          </a:p>
          <a:p>
            <a:pPr algn="just">
              <a:lnSpc>
                <a:spcPct val="150000"/>
              </a:lnSpc>
            </a:pPr>
            <a:r>
              <a:rPr lang="hu-HU" dirty="0" smtClean="0"/>
              <a:t>A legjobb pénzügyi helyzet (minden befizetése után)</a:t>
            </a:r>
          </a:p>
          <a:p>
            <a:endParaRPr lang="hu-HU" sz="4000" dirty="0" smtClean="0"/>
          </a:p>
          <a:p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játék vége és értékelése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Köszönöm a figyelmet!</a:t>
            </a:r>
            <a:endParaRPr lang="hu-HU" dirty="0"/>
          </a:p>
        </p:txBody>
      </p:sp>
      <p:pic>
        <p:nvPicPr>
          <p:cNvPr id="1026" name="Picture 2" descr="F:\Váltó LÁz_2022\esemenykartya_ha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556792"/>
            <a:ext cx="4032448" cy="2830860"/>
          </a:xfrm>
          <a:prstGeom prst="rect">
            <a:avLst/>
          </a:prstGeom>
          <a:noFill/>
        </p:spPr>
      </p:pic>
      <p:sp>
        <p:nvSpPr>
          <p:cNvPr id="5" name="Téglalap 4"/>
          <p:cNvSpPr/>
          <p:nvPr/>
        </p:nvSpPr>
        <p:spPr>
          <a:xfrm>
            <a:off x="541028" y="4653136"/>
            <a:ext cx="2973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buNone/>
            </a:pPr>
            <a:r>
              <a:rPr lang="hu-HU" b="1" dirty="0" smtClean="0">
                <a:latin typeface="+mj-lt"/>
                <a:cs typeface="Andalus" pitchFamily="18" charset="-78"/>
              </a:rPr>
              <a:t>   Web:</a:t>
            </a:r>
            <a:r>
              <a:rPr lang="hu-HU" b="1" dirty="0" smtClean="0">
                <a:cs typeface="Andalus" pitchFamily="18" charset="-78"/>
              </a:rPr>
              <a:t> </a:t>
            </a:r>
            <a:r>
              <a:rPr lang="hu-HU" dirty="0" err="1" smtClean="0">
                <a:solidFill>
                  <a:srgbClr val="0070C0"/>
                </a:solidFill>
                <a:cs typeface="Andalus" pitchFamily="18" charset="-78"/>
                <a:hlinkClick r:id="rId3"/>
              </a:rPr>
              <a:t>www.valtosav.hu</a:t>
            </a:r>
            <a:r>
              <a:rPr lang="hu-HU" dirty="0" smtClean="0">
                <a:cs typeface="Andalus" pitchFamily="18" charset="-78"/>
              </a:rPr>
              <a:t> </a:t>
            </a:r>
            <a:endParaRPr lang="hu-HU" dirty="0">
              <a:cs typeface="Andalus" pitchFamily="18" charset="-78"/>
              <a:hlinkClick r:id="rId4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464084" y="4941168"/>
            <a:ext cx="3966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buNone/>
            </a:pPr>
            <a:r>
              <a:rPr lang="hu-HU" b="1" dirty="0" smtClean="0">
                <a:latin typeface="+mj-lt"/>
                <a:cs typeface="Andalus" pitchFamily="18" charset="-78"/>
              </a:rPr>
              <a:t>    E-mail:</a:t>
            </a:r>
            <a:r>
              <a:rPr lang="hu-HU" b="1" dirty="0" smtClean="0">
                <a:cs typeface="Andalus" pitchFamily="18" charset="-78"/>
              </a:rPr>
              <a:t> </a:t>
            </a:r>
            <a:r>
              <a:rPr lang="hu-HU" dirty="0" err="1" smtClean="0">
                <a:cs typeface="Andalus" pitchFamily="18" charset="-78"/>
                <a:hlinkClick r:id="rId5"/>
              </a:rPr>
              <a:t>alapitvany</a:t>
            </a:r>
            <a:r>
              <a:rPr lang="hu-HU" dirty="0" smtClean="0">
                <a:cs typeface="Andalus" pitchFamily="18" charset="-78"/>
                <a:hlinkClick r:id="rId5"/>
              </a:rPr>
              <a:t>@</a:t>
            </a:r>
            <a:r>
              <a:rPr lang="hu-HU" dirty="0" err="1" smtClean="0">
                <a:cs typeface="Andalus" pitchFamily="18" charset="-78"/>
                <a:hlinkClick r:id="rId5"/>
              </a:rPr>
              <a:t>valtosav.hu</a:t>
            </a:r>
            <a:endParaRPr lang="hu-HU" dirty="0">
              <a:cs typeface="Andalus" pitchFamily="18" charset="-78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683568" y="5229200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hu-HU" b="1" dirty="0" smtClean="0">
                <a:cs typeface="Andalus" pitchFamily="18" charset="-78"/>
              </a:rPr>
              <a:t> </a:t>
            </a:r>
            <a:r>
              <a:rPr lang="hu-HU" b="1" dirty="0" err="1" smtClean="0">
                <a:cs typeface="Andalus" pitchFamily="18" charset="-78"/>
              </a:rPr>
              <a:t>Facebook</a:t>
            </a:r>
            <a:r>
              <a:rPr lang="hu-HU" b="1" dirty="0" smtClean="0">
                <a:cs typeface="Andalus" pitchFamily="18" charset="-78"/>
              </a:rPr>
              <a:t>:</a:t>
            </a:r>
            <a:r>
              <a:rPr lang="hu-HU" dirty="0" smtClean="0">
                <a:cs typeface="Andalus" pitchFamily="18" charset="-78"/>
                <a:hlinkClick r:id="rId6"/>
              </a:rPr>
              <a:t> </a:t>
            </a:r>
            <a:r>
              <a:rPr lang="hu-HU" dirty="0" err="1" smtClean="0">
                <a:cs typeface="Andalus" pitchFamily="18" charset="-78"/>
                <a:hlinkClick r:id="rId6"/>
              </a:rPr>
              <a:t>www.facebook.com</a:t>
            </a:r>
            <a:r>
              <a:rPr lang="hu-HU" dirty="0" smtClean="0">
                <a:cs typeface="Andalus" pitchFamily="18" charset="-78"/>
                <a:hlinkClick r:id="rId6"/>
              </a:rPr>
              <a:t>/</a:t>
            </a:r>
            <a:r>
              <a:rPr lang="hu-HU" dirty="0" err="1" smtClean="0">
                <a:cs typeface="Andalus" pitchFamily="18" charset="-78"/>
                <a:hlinkClick r:id="rId6"/>
              </a:rPr>
              <a:t>ValtosavAlapitvany</a:t>
            </a:r>
            <a:r>
              <a:rPr lang="hu-HU" dirty="0" smtClean="0">
                <a:cs typeface="Andalus" pitchFamily="18" charset="-78"/>
                <a:hlinkClick r:id="rId6"/>
              </a:rPr>
              <a:t>/</a:t>
            </a:r>
            <a:endParaRPr lang="hu-HU" dirty="0">
              <a:cs typeface="Andalus" pitchFamily="18" charset="-78"/>
              <a:hlinkClick r:id="rId6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étatér">
  <a:themeElements>
    <a:clrScheme name="Sétatér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étatér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Sétaté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182</TotalTime>
  <Words>332</Words>
  <Application>Microsoft Office PowerPoint</Application>
  <PresentationFormat>Diavetítés a képernyőre (4:3 oldalarány)</PresentationFormat>
  <Paragraphs>67</Paragraphs>
  <Slides>15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16" baseType="lpstr">
      <vt:lpstr>Sétatér</vt:lpstr>
      <vt:lpstr>Váltó-Láz: szabadulásra felkészítő, érzékenyítő társasjáték M 17 00317 védjegy, Szellemi Tulajdon Nemzeti Hivatala</vt:lpstr>
      <vt:lpstr>2. dia</vt:lpstr>
      <vt:lpstr>3. dia</vt:lpstr>
      <vt:lpstr>A kezdetek…</vt:lpstr>
      <vt:lpstr>Új módszer: TÁRSASJÁTÉK </vt:lpstr>
      <vt:lpstr>2010-től…</vt:lpstr>
      <vt:lpstr>Miért különösen fontos a fogvatartotti célcsoportnál?</vt:lpstr>
      <vt:lpstr>8. dia</vt:lpstr>
      <vt:lpstr>9. dia</vt:lpstr>
      <vt:lpstr>10. dia</vt:lpstr>
      <vt:lpstr>11. dia</vt:lpstr>
      <vt:lpstr>12. dia</vt:lpstr>
      <vt:lpstr>13. dia</vt:lpstr>
      <vt:lpstr>A játék vége és értékelése</vt:lpstr>
      <vt:lpstr>Köszönöm a figyelmet!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AMD-GT</dc:creator>
  <cp:lastModifiedBy>AMD-GT</cp:lastModifiedBy>
  <cp:revision>44</cp:revision>
  <dcterms:created xsi:type="dcterms:W3CDTF">2023-10-12T10:01:12Z</dcterms:created>
  <dcterms:modified xsi:type="dcterms:W3CDTF">2023-10-17T10:40:08Z</dcterms:modified>
</cp:coreProperties>
</file>